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8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plotArea>
      <c:layout/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Incidentes </c:v>
                </c:pt>
              </c:strCache>
            </c:strRef>
          </c:tx>
          <c:cat>
            <c:strRef>
              <c:f>Hoja1!$A$2</c:f>
              <c:strCache>
                <c:ptCount val="1"/>
                <c:pt idx="0">
                  <c:v>*Hospital General Juan María de Salvatierra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81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Prevalentes</c:v>
                </c:pt>
              </c:strCache>
            </c:strRef>
          </c:tx>
          <c:cat>
            <c:strRef>
              <c:f>Hoja1!$A$2</c:f>
              <c:strCache>
                <c:ptCount val="1"/>
                <c:pt idx="0">
                  <c:v>*Hospital General Juan María de Salvatierra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</c:ser>
        <c:axId val="58087680"/>
        <c:axId val="58109952"/>
      </c:barChart>
      <c:catAx>
        <c:axId val="58087680"/>
        <c:scaling>
          <c:orientation val="minMax"/>
        </c:scaling>
        <c:axPos val="b"/>
        <c:tickLblPos val="nextTo"/>
        <c:crossAx val="58109952"/>
        <c:crosses val="autoZero"/>
        <c:auto val="1"/>
        <c:lblAlgn val="ctr"/>
        <c:lblOffset val="100"/>
      </c:catAx>
      <c:valAx>
        <c:axId val="58109952"/>
        <c:scaling>
          <c:orientation val="minMax"/>
        </c:scaling>
        <c:axPos val="l"/>
        <c:majorGridlines/>
        <c:numFmt formatCode="General" sourceLinked="1"/>
        <c:tickLblPos val="nextTo"/>
        <c:crossAx val="58087680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howVal val="1"/>
          </c:dLbls>
          <c:cat>
            <c:strRef>
              <c:f>Hoja1!$A$2:$A$7</c:f>
              <c:strCache>
                <c:ptCount val="6"/>
                <c:pt idx="0">
                  <c:v>Visual</c:v>
                </c:pt>
                <c:pt idx="1">
                  <c:v>Sin discapacidad</c:v>
                </c:pt>
                <c:pt idx="2">
                  <c:v>Motora</c:v>
                </c:pt>
                <c:pt idx="3">
                  <c:v>Discapacidades multiples</c:v>
                </c:pt>
                <c:pt idx="4">
                  <c:v>Autocuidado</c:v>
                </c:pt>
                <c:pt idx="5">
                  <c:v>Auditiva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9</c:v>
                </c:pt>
                <c:pt idx="1">
                  <c:v>45</c:v>
                </c:pt>
                <c:pt idx="2">
                  <c:v>13</c:v>
                </c:pt>
                <c:pt idx="3">
                  <c:v>24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axId val="68598016"/>
        <c:axId val="69951488"/>
      </c:barChart>
      <c:catAx>
        <c:axId val="68598016"/>
        <c:scaling>
          <c:orientation val="minMax"/>
        </c:scaling>
        <c:axPos val="l"/>
        <c:majorTickMark val="none"/>
        <c:tickLblPos val="nextTo"/>
        <c:crossAx val="69951488"/>
        <c:crosses val="autoZero"/>
        <c:auto val="1"/>
        <c:lblAlgn val="ctr"/>
        <c:lblOffset val="100"/>
      </c:catAx>
      <c:valAx>
        <c:axId val="69951488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8598016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Masculino</c:v>
                </c:pt>
              </c:strCache>
            </c:strRef>
          </c:tx>
          <c:dLbls>
            <c:showVal val="1"/>
          </c:dLbls>
          <c:cat>
            <c:strRef>
              <c:f>Hoja1!$A$2:$A$8</c:f>
              <c:strCache>
                <c:ptCount val="7"/>
                <c:pt idx="0">
                  <c:v>65 Y &gt;</c:v>
                </c:pt>
                <c:pt idx="1">
                  <c:v>60 - 64</c:v>
                </c:pt>
                <c:pt idx="2">
                  <c:v>50 - 59</c:v>
                </c:pt>
                <c:pt idx="3">
                  <c:v>45 - 49</c:v>
                </c:pt>
                <c:pt idx="4">
                  <c:v>25 - 44</c:v>
                </c:pt>
                <c:pt idx="5">
                  <c:v> 20 - 24</c:v>
                </c:pt>
                <c:pt idx="6">
                  <c:v>Menores de 20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14</c:v>
                </c:pt>
                <c:pt idx="1">
                  <c:v>7</c:v>
                </c:pt>
                <c:pt idx="2">
                  <c:v>16</c:v>
                </c:pt>
                <c:pt idx="3">
                  <c:v>4</c:v>
                </c:pt>
                <c:pt idx="4">
                  <c:v>9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Femenino</c:v>
                </c:pt>
              </c:strCache>
            </c:strRef>
          </c:tx>
          <c:dLbls>
            <c:showVal val="1"/>
          </c:dLbls>
          <c:cat>
            <c:strRef>
              <c:f>Hoja1!$A$2:$A$8</c:f>
              <c:strCache>
                <c:ptCount val="7"/>
                <c:pt idx="0">
                  <c:v>65 Y &gt;</c:v>
                </c:pt>
                <c:pt idx="1">
                  <c:v>60 - 64</c:v>
                </c:pt>
                <c:pt idx="2">
                  <c:v>50 - 59</c:v>
                </c:pt>
                <c:pt idx="3">
                  <c:v>45 - 49</c:v>
                </c:pt>
                <c:pt idx="4">
                  <c:v>25 - 44</c:v>
                </c:pt>
                <c:pt idx="5">
                  <c:v> 20 - 24</c:v>
                </c:pt>
                <c:pt idx="6">
                  <c:v>Menores de 20</c:v>
                </c:pt>
              </c:strCache>
            </c:strRef>
          </c:cat>
          <c:val>
            <c:numRef>
              <c:f>Hoja1!$C$2:$C$8</c:f>
              <c:numCache>
                <c:formatCode>General</c:formatCode>
                <c:ptCount val="7"/>
                <c:pt idx="0">
                  <c:v>11</c:v>
                </c:pt>
                <c:pt idx="1">
                  <c:v>5</c:v>
                </c:pt>
                <c:pt idx="2">
                  <c:v>9</c:v>
                </c:pt>
                <c:pt idx="3">
                  <c:v>6</c:v>
                </c:pt>
                <c:pt idx="4">
                  <c:v>7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</c:ser>
        <c:axId val="63462016"/>
        <c:axId val="63472000"/>
      </c:barChart>
      <c:catAx>
        <c:axId val="63462016"/>
        <c:scaling>
          <c:orientation val="minMax"/>
        </c:scaling>
        <c:axPos val="l"/>
        <c:majorTickMark val="none"/>
        <c:tickLblPos val="nextTo"/>
        <c:crossAx val="63472000"/>
        <c:crosses val="autoZero"/>
        <c:auto val="1"/>
        <c:lblAlgn val="ctr"/>
        <c:lblOffset val="100"/>
      </c:catAx>
      <c:valAx>
        <c:axId val="6347200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346201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howVal val="1"/>
          </c:dLbls>
          <c:cat>
            <c:strRef>
              <c:f>Hoja1!$A$2:$A$10</c:f>
              <c:strCache>
                <c:ptCount val="9"/>
                <c:pt idx="0">
                  <c:v>Biguanidas insulinas </c:v>
                </c:pt>
                <c:pt idx="1">
                  <c:v>Combinado oral e insulina </c:v>
                </c:pt>
                <c:pt idx="2">
                  <c:v>Sin tratamiento </c:v>
                </c:pt>
                <c:pt idx="3">
                  <c:v>Sulfonilureas </c:v>
                </c:pt>
                <c:pt idx="4">
                  <c:v>Biguanidas </c:v>
                </c:pt>
                <c:pt idx="5">
                  <c:v>Combinado oral </c:v>
                </c:pt>
                <c:pt idx="6">
                  <c:v>Insulinas </c:v>
                </c:pt>
                <c:pt idx="7">
                  <c:v>Acarbosa</c:v>
                </c:pt>
                <c:pt idx="8">
                  <c:v>Sulfonilureas e Insulina</c:v>
                </c:pt>
              </c:strCache>
            </c:strRef>
          </c:cat>
          <c:val>
            <c:numRef>
              <c:f>Hoja1!$B$2:$B$10</c:f>
              <c:numCache>
                <c:formatCode>General</c:formatCode>
                <c:ptCount val="9"/>
                <c:pt idx="0">
                  <c:v>17</c:v>
                </c:pt>
                <c:pt idx="1">
                  <c:v>4</c:v>
                </c:pt>
                <c:pt idx="2">
                  <c:v>13</c:v>
                </c:pt>
                <c:pt idx="3">
                  <c:v>6</c:v>
                </c:pt>
                <c:pt idx="4">
                  <c:v>21</c:v>
                </c:pt>
                <c:pt idx="5">
                  <c:v>5</c:v>
                </c:pt>
                <c:pt idx="6">
                  <c:v>23</c:v>
                </c:pt>
                <c:pt idx="7">
                  <c:v>1</c:v>
                </c:pt>
                <c:pt idx="8">
                  <c:v>3</c:v>
                </c:pt>
              </c:numCache>
            </c:numRef>
          </c:val>
        </c:ser>
        <c:axId val="61501824"/>
        <c:axId val="61503360"/>
      </c:barChart>
      <c:catAx>
        <c:axId val="61501824"/>
        <c:scaling>
          <c:orientation val="minMax"/>
        </c:scaling>
        <c:axPos val="l"/>
        <c:majorTickMark val="none"/>
        <c:tickLblPos val="nextTo"/>
        <c:crossAx val="61503360"/>
        <c:crosses val="autoZero"/>
        <c:auto val="1"/>
        <c:lblAlgn val="ctr"/>
        <c:lblOffset val="100"/>
      </c:catAx>
      <c:valAx>
        <c:axId val="6150336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1501824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howVal val="1"/>
          </c:dLbls>
          <c:cat>
            <c:strRef>
              <c:f>Hoja1!$A$2:$A$8</c:f>
              <c:strCache>
                <c:ptCount val="7"/>
                <c:pt idx="0">
                  <c:v>&gt; 301</c:v>
                </c:pt>
                <c:pt idx="1">
                  <c:v>251 - 300</c:v>
                </c:pt>
                <c:pt idx="2">
                  <c:v>201 - 250</c:v>
                </c:pt>
                <c:pt idx="3">
                  <c:v>151 - 200</c:v>
                </c:pt>
                <c:pt idx="4">
                  <c:v>101 - 150</c:v>
                </c:pt>
                <c:pt idx="5">
                  <c:v>51 - 100</c:v>
                </c:pt>
                <c:pt idx="6">
                  <c:v>0 - 50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16</c:v>
                </c:pt>
                <c:pt idx="1">
                  <c:v>8</c:v>
                </c:pt>
                <c:pt idx="2">
                  <c:v>14</c:v>
                </c:pt>
                <c:pt idx="3">
                  <c:v>13</c:v>
                </c:pt>
                <c:pt idx="4">
                  <c:v>34</c:v>
                </c:pt>
                <c:pt idx="5">
                  <c:v>7</c:v>
                </c:pt>
                <c:pt idx="6">
                  <c:v>1</c:v>
                </c:pt>
              </c:numCache>
            </c:numRef>
          </c:val>
        </c:ser>
        <c:axId val="61572992"/>
        <c:axId val="61574528"/>
      </c:barChart>
      <c:catAx>
        <c:axId val="61572992"/>
        <c:scaling>
          <c:orientation val="minMax"/>
        </c:scaling>
        <c:axPos val="l"/>
        <c:majorTickMark val="none"/>
        <c:tickLblPos val="nextTo"/>
        <c:crossAx val="61574528"/>
        <c:crosses val="autoZero"/>
        <c:auto val="1"/>
        <c:lblAlgn val="ctr"/>
        <c:lblOffset val="100"/>
      </c:catAx>
      <c:valAx>
        <c:axId val="61574528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1572992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howVal val="1"/>
          </c:dLbls>
          <c:cat>
            <c:strRef>
              <c:f>Hoja1!$A$2:$A$9</c:f>
              <c:strCache>
                <c:ptCount val="8"/>
                <c:pt idx="0">
                  <c:v>Biguanidas     insulinas   </c:v>
                </c:pt>
                <c:pt idx="1">
                  <c:v>No farmacológico   </c:v>
                </c:pt>
                <c:pt idx="2">
                  <c:v>Sin tratamiento</c:v>
                </c:pt>
                <c:pt idx="3">
                  <c:v>Sulfonilureas   </c:v>
                </c:pt>
                <c:pt idx="4">
                  <c:v>Combinado oral   </c:v>
                </c:pt>
                <c:pt idx="5">
                  <c:v>Biguanidas   </c:v>
                </c:pt>
                <c:pt idx="6">
                  <c:v>Insulinas   </c:v>
                </c:pt>
                <c:pt idx="7">
                  <c:v>Acarbosa</c:v>
                </c:pt>
              </c:strCache>
            </c:strRef>
          </c:cat>
          <c:val>
            <c:numRef>
              <c:f>Hoja1!$B$2:$B$9</c:f>
              <c:numCache>
                <c:formatCode>General</c:formatCode>
                <c:ptCount val="8"/>
                <c:pt idx="0">
                  <c:v>6</c:v>
                </c:pt>
                <c:pt idx="1">
                  <c:v>5</c:v>
                </c:pt>
                <c:pt idx="2">
                  <c:v>20</c:v>
                </c:pt>
                <c:pt idx="3">
                  <c:v>2</c:v>
                </c:pt>
                <c:pt idx="4">
                  <c:v>7</c:v>
                </c:pt>
                <c:pt idx="5">
                  <c:v>7</c:v>
                </c:pt>
                <c:pt idx="6">
                  <c:v>45</c:v>
                </c:pt>
                <c:pt idx="7">
                  <c:v>1</c:v>
                </c:pt>
              </c:numCache>
            </c:numRef>
          </c:val>
        </c:ser>
        <c:axId val="61595008"/>
        <c:axId val="65680512"/>
      </c:barChart>
      <c:catAx>
        <c:axId val="61595008"/>
        <c:scaling>
          <c:orientation val="minMax"/>
        </c:scaling>
        <c:axPos val="l"/>
        <c:majorTickMark val="none"/>
        <c:tickLblPos val="nextTo"/>
        <c:crossAx val="65680512"/>
        <c:crosses val="autoZero"/>
        <c:auto val="1"/>
        <c:lblAlgn val="ctr"/>
        <c:lblOffset val="100"/>
      </c:catAx>
      <c:valAx>
        <c:axId val="6568051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1595008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howVal val="1"/>
          </c:dLbls>
          <c:cat>
            <c:strRef>
              <c:f>Hoja1!$A$2:$A$8</c:f>
              <c:strCache>
                <c:ptCount val="7"/>
                <c:pt idx="0">
                  <c:v>&gt; 301</c:v>
                </c:pt>
                <c:pt idx="1">
                  <c:v>251 - 300</c:v>
                </c:pt>
                <c:pt idx="2">
                  <c:v>201 - 250</c:v>
                </c:pt>
                <c:pt idx="3">
                  <c:v>151 - 200</c:v>
                </c:pt>
                <c:pt idx="4">
                  <c:v>101 - 150</c:v>
                </c:pt>
                <c:pt idx="5">
                  <c:v>51 - 100</c:v>
                </c:pt>
                <c:pt idx="6">
                  <c:v>0 - 50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0</c:v>
                </c:pt>
                <c:pt idx="1">
                  <c:v>5</c:v>
                </c:pt>
                <c:pt idx="2">
                  <c:v>9</c:v>
                </c:pt>
                <c:pt idx="3">
                  <c:v>20</c:v>
                </c:pt>
                <c:pt idx="4">
                  <c:v>30</c:v>
                </c:pt>
                <c:pt idx="5">
                  <c:v>25</c:v>
                </c:pt>
                <c:pt idx="6">
                  <c:v>0</c:v>
                </c:pt>
              </c:numCache>
            </c:numRef>
          </c:val>
        </c:ser>
        <c:axId val="69939584"/>
        <c:axId val="69941120"/>
      </c:barChart>
      <c:catAx>
        <c:axId val="69939584"/>
        <c:scaling>
          <c:orientation val="minMax"/>
        </c:scaling>
        <c:axPos val="l"/>
        <c:majorTickMark val="none"/>
        <c:tickLblPos val="nextTo"/>
        <c:crossAx val="69941120"/>
        <c:crosses val="autoZero"/>
        <c:auto val="1"/>
        <c:lblAlgn val="ctr"/>
        <c:lblOffset val="100"/>
      </c:catAx>
      <c:valAx>
        <c:axId val="6994112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9939584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howVal val="1"/>
          </c:dLbls>
          <c:cat>
            <c:strRef>
              <c:f>Hoja1!$A$2:$A$5</c:f>
              <c:strCache>
                <c:ptCount val="4"/>
                <c:pt idx="0">
                  <c:v>Infrapeso</c:v>
                </c:pt>
                <c:pt idx="1">
                  <c:v>Normal</c:v>
                </c:pt>
                <c:pt idx="2">
                  <c:v>Sobrepeso</c:v>
                </c:pt>
                <c:pt idx="3">
                  <c:v>Obesidad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0</c:v>
                </c:pt>
                <c:pt idx="1">
                  <c:v>27</c:v>
                </c:pt>
                <c:pt idx="2">
                  <c:v>32</c:v>
                </c:pt>
                <c:pt idx="3">
                  <c:v>34</c:v>
                </c:pt>
              </c:numCache>
            </c:numRef>
          </c:val>
        </c:ser>
        <c:axId val="69982080"/>
        <c:axId val="69983616"/>
      </c:barChart>
      <c:catAx>
        <c:axId val="69982080"/>
        <c:scaling>
          <c:orientation val="minMax"/>
        </c:scaling>
        <c:axPos val="l"/>
        <c:majorTickMark val="none"/>
        <c:tickLblPos val="nextTo"/>
        <c:crossAx val="69983616"/>
        <c:crosses val="autoZero"/>
        <c:auto val="1"/>
        <c:lblAlgn val="ctr"/>
        <c:lblOffset val="100"/>
      </c:catAx>
      <c:valAx>
        <c:axId val="69983616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9982080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howVal val="1"/>
          </c:dLbls>
          <c:cat>
            <c:strRef>
              <c:f>Hoja1!$A$2:$A$5</c:f>
              <c:strCache>
                <c:ptCount val="4"/>
                <c:pt idx="0">
                  <c:v>16 o mas</c:v>
                </c:pt>
                <c:pt idx="1">
                  <c:v>11 - 15</c:v>
                </c:pt>
                <c:pt idx="2">
                  <c:v>6 - 10</c:v>
                </c:pt>
                <c:pt idx="3">
                  <c:v>0 - 5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12</c:v>
                </c:pt>
                <c:pt idx="1">
                  <c:v>3</c:v>
                </c:pt>
                <c:pt idx="2">
                  <c:v>25</c:v>
                </c:pt>
                <c:pt idx="3">
                  <c:v>49</c:v>
                </c:pt>
              </c:numCache>
            </c:numRef>
          </c:val>
        </c:ser>
        <c:axId val="65362944"/>
        <c:axId val="65387904"/>
      </c:barChart>
      <c:catAx>
        <c:axId val="65362944"/>
        <c:scaling>
          <c:orientation val="minMax"/>
        </c:scaling>
        <c:axPos val="l"/>
        <c:majorTickMark val="none"/>
        <c:tickLblPos val="nextTo"/>
        <c:crossAx val="65387904"/>
        <c:crosses val="autoZero"/>
        <c:auto val="1"/>
        <c:lblAlgn val="ctr"/>
        <c:lblOffset val="100"/>
      </c:catAx>
      <c:valAx>
        <c:axId val="6538790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5362944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Número de casos</c:v>
                </c:pt>
              </c:strCache>
            </c:strRef>
          </c:tx>
          <c:dLbls>
            <c:showVal val="1"/>
          </c:dLbls>
          <c:cat>
            <c:strRef>
              <c:f>Hoja1!$A$2:$A$7</c:f>
              <c:strCache>
                <c:ptCount val="6"/>
                <c:pt idx="0">
                  <c:v>Ninguna</c:v>
                </c:pt>
                <c:pt idx="1">
                  <c:v>Infeccion Quirurgica</c:v>
                </c:pt>
                <c:pt idx="2">
                  <c:v>Flebitis</c:v>
                </c:pt>
                <c:pt idx="3">
                  <c:v>Otras no infecciosas</c:v>
                </c:pt>
                <c:pt idx="4">
                  <c:v>Infeccion de vias urinarias </c:v>
                </c:pt>
                <c:pt idx="5">
                  <c:v>Neumonia 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87</c:v>
                </c:pt>
                <c:pt idx="1">
                  <c:v>2</c:v>
                </c:pt>
                <c:pt idx="2">
                  <c:v>2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</c:numCache>
            </c:numRef>
          </c:val>
        </c:ser>
        <c:axId val="68116864"/>
        <c:axId val="68118400"/>
      </c:barChart>
      <c:catAx>
        <c:axId val="68116864"/>
        <c:scaling>
          <c:orientation val="minMax"/>
        </c:scaling>
        <c:axPos val="l"/>
        <c:majorTickMark val="none"/>
        <c:tickLblPos val="nextTo"/>
        <c:crossAx val="68118400"/>
        <c:crosses val="autoZero"/>
        <c:auto val="1"/>
        <c:lblAlgn val="ctr"/>
        <c:lblOffset val="100"/>
      </c:catAx>
      <c:valAx>
        <c:axId val="6811840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8116864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72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187"/>
            <a:ext cx="1543050" cy="780203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187"/>
            <a:ext cx="4514850" cy="78020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72"/>
            <a:ext cx="5829300" cy="196003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404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56244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1735" y="3875622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032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7651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83772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5964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55869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51796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3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1290" y="364071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2903" y="1913471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3832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68820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55997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344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22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1336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2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3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90" y="364071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3" y="1913471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5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133605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n 6" descr="Fondo_DM2_30jul14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27003"/>
            <a:ext cx="6858000" cy="88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35687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INFORME TRIMESTRAL DIABETES MELLITUS 2 UNIDAD CENTINELA* BCS</a:t>
            </a:r>
            <a:br>
              <a:rPr lang="es-ES" dirty="0" smtClean="0"/>
            </a:br>
            <a:r>
              <a:rPr lang="es-ES" dirty="0" smtClean="0"/>
              <a:t>3er TRIMESTRE 2016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Subdirección de Epidemiología</a:t>
            </a:r>
          </a:p>
          <a:p>
            <a:r>
              <a:rPr lang="es-ES" dirty="0" smtClean="0"/>
              <a:t>Baja California Sur</a:t>
            </a:r>
          </a:p>
          <a:p>
            <a:r>
              <a:rPr lang="es-ES" dirty="0" smtClean="0"/>
              <a:t>Secretaría de Salud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2057400" y="8458200"/>
            <a:ext cx="453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8247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7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 smtClean="0"/>
              <a:t>Gráfico 9. </a:t>
            </a:r>
            <a:r>
              <a:rPr lang="es-MX" sz="1800" dirty="0" smtClean="0"/>
              <a:t>Complicaciones Intrahospitalarias Pacientes Registrados Unidad Centinela* BCS  JUL-SEP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73495653"/>
              </p:ext>
            </p:extLst>
          </p:nvPr>
        </p:nvGraphicFramePr>
        <p:xfrm>
          <a:off x="342900" y="2133605"/>
          <a:ext cx="6172200" cy="5822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</a:rPr>
              <a:t>BAJA CALIFORNIA SUR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84784" y="8028384"/>
            <a:ext cx="453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5318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7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 smtClean="0"/>
              <a:t>Gráfico 10</a:t>
            </a:r>
            <a:r>
              <a:rPr lang="es-MX" sz="1800" dirty="0" smtClean="0"/>
              <a:t>. Discapacidad en Pacientes Registrados  Unidad Centinela* BCS JUL-SEP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73113222"/>
              </p:ext>
            </p:extLst>
          </p:nvPr>
        </p:nvGraphicFramePr>
        <p:xfrm>
          <a:off x="342900" y="2133605"/>
          <a:ext cx="6172200" cy="5750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</a:rPr>
              <a:t>BAJA CALIFORNIA SUR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884368"/>
            <a:ext cx="453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5797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7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 smtClean="0"/>
              <a:t>Gráfico 1</a:t>
            </a:r>
            <a:r>
              <a:rPr lang="es-MX" sz="1800" dirty="0" smtClean="0"/>
              <a:t> Casos de Primera vez y Subsecuentes Registrados Unidad Centinela* BCS JUL-SEP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2473963"/>
              </p:ext>
            </p:extLst>
          </p:nvPr>
        </p:nvGraphicFramePr>
        <p:xfrm>
          <a:off x="342900" y="2133604"/>
          <a:ext cx="6172200" cy="6658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</a:rPr>
              <a:t>BAJA CALIFORNIA SUR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4630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7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 smtClean="0"/>
              <a:t>Gráfico 2</a:t>
            </a:r>
            <a:r>
              <a:rPr lang="es-MX" sz="1800" dirty="0" smtClean="0"/>
              <a:t>. Casos Registrados por Grupo Etario y Sexo Unidad Centinela* BCS JUL-SEP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44611932"/>
              </p:ext>
            </p:extLst>
          </p:nvPr>
        </p:nvGraphicFramePr>
        <p:xfrm>
          <a:off x="342900" y="2133605"/>
          <a:ext cx="6172200" cy="5750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</a:rPr>
              <a:t>BAJA CALIFORNIA SUR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24744" y="7884368"/>
            <a:ext cx="453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7966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7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 smtClean="0"/>
              <a:t>Gráfico 3</a:t>
            </a:r>
            <a:r>
              <a:rPr lang="es-MX" sz="1800" dirty="0" smtClean="0"/>
              <a:t>. Manejo Terapéutico Reportado al Ingreso Unidad Centinela* BCS JUL-SEP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44508107"/>
              </p:ext>
            </p:extLst>
          </p:nvPr>
        </p:nvGraphicFramePr>
        <p:xfrm>
          <a:off x="342900" y="2133605"/>
          <a:ext cx="6172200" cy="5750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</a:rPr>
              <a:t>BAJA CALIFORNIA SUR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40768" y="7812360"/>
            <a:ext cx="453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8206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7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 smtClean="0"/>
              <a:t>Gráfico 4</a:t>
            </a:r>
            <a:r>
              <a:rPr lang="es-MX" sz="1800" dirty="0" smtClean="0"/>
              <a:t> Niveles de Glucemia al Ingreso Unidad Centinela* BCS  JUL-SEP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69013060"/>
              </p:ext>
            </p:extLst>
          </p:nvPr>
        </p:nvGraphicFramePr>
        <p:xfrm>
          <a:off x="342900" y="2133605"/>
          <a:ext cx="6172200" cy="5678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</a:rPr>
              <a:t>BAJA CALIFORNIA SUR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812360"/>
            <a:ext cx="453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4444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7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 smtClean="0"/>
              <a:t>Gráfico 5</a:t>
            </a:r>
            <a:r>
              <a:rPr lang="es-MX" sz="1800" dirty="0" smtClean="0"/>
              <a:t> Manejo Terapéutico Reportado al Egreso Unidad Centinela* BCS JUL-SEP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47906401"/>
              </p:ext>
            </p:extLst>
          </p:nvPr>
        </p:nvGraphicFramePr>
        <p:xfrm>
          <a:off x="342900" y="2133605"/>
          <a:ext cx="6172200" cy="5822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</a:rPr>
              <a:t>BAJA CALIFORNIA SUR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556792" y="7884368"/>
            <a:ext cx="453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8580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7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 smtClean="0"/>
              <a:t>Gráfico 6</a:t>
            </a:r>
            <a:r>
              <a:rPr lang="es-MX" sz="1800" dirty="0" smtClean="0"/>
              <a:t> Niveles de Glucemia al Egreso  Unidad Centinela* BCS JUL-SEP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55802779"/>
              </p:ext>
            </p:extLst>
          </p:nvPr>
        </p:nvGraphicFramePr>
        <p:xfrm>
          <a:off x="342900" y="2133605"/>
          <a:ext cx="6172200" cy="5462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</a:rPr>
              <a:t>BAJA CALIFORNIA SUR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68760" y="7812360"/>
            <a:ext cx="453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9906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7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 smtClean="0"/>
              <a:t>Gráfico 7</a:t>
            </a:r>
            <a:r>
              <a:rPr lang="es-MX" sz="1800" dirty="0" smtClean="0"/>
              <a:t>. IMC de Pacientes Registrados Unidad Centinela* BCS JUL-SEP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19944414"/>
              </p:ext>
            </p:extLst>
          </p:nvPr>
        </p:nvGraphicFramePr>
        <p:xfrm>
          <a:off x="342900" y="2133605"/>
          <a:ext cx="6172200" cy="5462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</a:rPr>
              <a:t>BAJA CALIFORNIA SUR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668344"/>
            <a:ext cx="453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8748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7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 smtClean="0"/>
              <a:t>Gráfico 8</a:t>
            </a:r>
            <a:r>
              <a:rPr lang="es-MX" sz="1800" dirty="0" smtClean="0"/>
              <a:t>. Días de Estancias Intrahospitalaria en Pacientes Registrados Unidad Centinela* BCS  JUL-SEP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26887848"/>
              </p:ext>
            </p:extLst>
          </p:nvPr>
        </p:nvGraphicFramePr>
        <p:xfrm>
          <a:off x="342900" y="2133605"/>
          <a:ext cx="6172200" cy="5606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</a:rPr>
              <a:t>BAJA CALIFORNIA SUR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740352"/>
            <a:ext cx="453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61052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357</Words>
  <Application>Microsoft Office PowerPoint</Application>
  <PresentationFormat>Presentación en pantalla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3" baseType="lpstr">
      <vt:lpstr>Tema de Office</vt:lpstr>
      <vt:lpstr>1_Tema de Office</vt:lpstr>
      <vt:lpstr>INFORME TRIMESTRAL DIABETES MELLITUS 2 UNIDAD CENTINELA* BCS 3er TRIMESTRE 2016</vt:lpstr>
      <vt:lpstr>Gráfico 1 Casos de Primera vez y Subsecuentes Registrados Unidad Centinela* BCS JUL-SEP 2016</vt:lpstr>
      <vt:lpstr>Gráfico 2. Casos Registrados por Grupo Etario y Sexo Unidad Centinela* BCS JUL-SEP 2016</vt:lpstr>
      <vt:lpstr>Gráfico 3. Manejo Terapéutico Reportado al Ingreso Unidad Centinela* BCS JUL-SEP 2016</vt:lpstr>
      <vt:lpstr>Gráfico 4 Niveles de Glucemia al Ingreso Unidad Centinela* BCS  JUL-SEP 2016</vt:lpstr>
      <vt:lpstr>Gráfico 5 Manejo Terapéutico Reportado al Egreso Unidad Centinela* BCS JUL-SEP 2016</vt:lpstr>
      <vt:lpstr>Gráfico 6 Niveles de Glucemia al Egreso  Unidad Centinela* BCS JUL-SEP 2016</vt:lpstr>
      <vt:lpstr>Gráfico 7. IMC de Pacientes Registrados Unidad Centinela* BCS JUL-SEP 2016</vt:lpstr>
      <vt:lpstr>Gráfico 8. Días de Estancias Intrahospitalaria en Pacientes Registrados Unidad Centinela* BCS  JUL-SEP 2016</vt:lpstr>
      <vt:lpstr>Gráfico 9. Complicaciones Intrahospitalarias Pacientes Registrados Unidad Centinela* BCS  JUL-SEP 2016</vt:lpstr>
      <vt:lpstr>Gráfico 10. Discapacidad en Pacientes Registrados  Unidad Centinela* BCS JUL-SEP 2016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trimestral  Diabetes Mellitus Tipo 2</dc:title>
  <dc:creator>Daniel</dc:creator>
  <cp:lastModifiedBy>Mauricio Bernal Hernández</cp:lastModifiedBy>
  <cp:revision>23</cp:revision>
  <dcterms:created xsi:type="dcterms:W3CDTF">2016-10-04T20:03:11Z</dcterms:created>
  <dcterms:modified xsi:type="dcterms:W3CDTF">2017-02-17T20:02:41Z</dcterms:modified>
</cp:coreProperties>
</file>